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4"/>
  </p:sldMasterIdLst>
  <p:notesMasterIdLst>
    <p:notesMasterId r:id="rId19"/>
  </p:notesMasterIdLst>
  <p:handoutMasterIdLst>
    <p:handoutMasterId r:id="rId20"/>
  </p:handoutMasterIdLst>
  <p:sldIdLst>
    <p:sldId id="278" r:id="rId5"/>
    <p:sldId id="282" r:id="rId6"/>
    <p:sldId id="271" r:id="rId7"/>
    <p:sldId id="283" r:id="rId8"/>
    <p:sldId id="293" r:id="rId9"/>
    <p:sldId id="285" r:id="rId10"/>
    <p:sldId id="284" r:id="rId11"/>
    <p:sldId id="294" r:id="rId12"/>
    <p:sldId id="295" r:id="rId13"/>
    <p:sldId id="296" r:id="rId14"/>
    <p:sldId id="297" r:id="rId15"/>
    <p:sldId id="298" r:id="rId16"/>
    <p:sldId id="299" r:id="rId17"/>
    <p:sldId id="30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388" autoAdjust="0"/>
  </p:normalViewPr>
  <p:slideViewPr>
    <p:cSldViewPr snapToGrid="0">
      <p:cViewPr>
        <p:scale>
          <a:sx n="66" d="100"/>
          <a:sy n="66" d="100"/>
        </p:scale>
        <p:origin x="48" y="4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43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F4DCF1-ECAF-F7A7-2FE7-5E8E893BC4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1330B0-5BAC-7408-8C3C-78D8336840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BC71B-6527-4638-937B-C93EB849CB02}" type="datetimeFigureOut">
              <a:rPr lang="en-US" smtClean="0"/>
              <a:t>5/13/2024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D7EEB3-E0A5-7440-F7ED-F59975ED1E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548D11-7466-6432-3BF5-64A1A1FA59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70580-B89C-4157-871D-6B9318EE5F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15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465A2-8C9C-419F-9FD8-234480873777}" type="datetimeFigureOut">
              <a:rPr lang="en-US" smtClean="0"/>
              <a:t>5/13/2024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F00E9-A49D-4007-B3B9-A3783809E5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69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223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166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010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51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305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570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649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191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63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172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56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89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401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233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626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30566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3063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18020" y="662937"/>
            <a:ext cx="4624442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88CE9D0-E6DB-A38D-ED84-A53D0493E6D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267450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411926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43C4A872-A473-BFD2-150E-387250C2B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5C8D53B-A579-BCFA-58E8-C386DABC92CD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3A34CAC-4A03-ADDB-E97F-8675E68FC0B3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C733506-2F0D-8F31-52D1-5244F04A706B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9356E3D-E14C-9C43-7CE4-A7156B1E10DB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Title 19">
            <a:extLst>
              <a:ext uri="{FF2B5EF4-FFF2-40B4-BE49-F238E27FC236}">
                <a16:creationId xmlns:a16="http://schemas.microsoft.com/office/drawing/2014/main" id="{85C652DA-55F6-9691-4254-344E0A4E9A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83924"/>
            <a:ext cx="11090275" cy="168405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4DB7AC4F-2818-7F0D-AC6A-736D5F2C73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0863" y="2419350"/>
            <a:ext cx="11090274" cy="39131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C61DF04-D7CB-2B19-8BB9-3E90A6619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10824" y="1514007"/>
            <a:ext cx="734257" cy="760506"/>
            <a:chOff x="5243759" y="1363788"/>
            <a:chExt cx="734257" cy="760506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DE1CC00-F893-E215-8086-65B6605C5F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EBF50D9-F9B8-ADB3-8B4A-AF19564EE6E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0BE1060-7183-58F8-EEBF-64135EE82BC5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597A3BE-0D13-9033-E3FD-78202DB79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168304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8867D9A-3F3B-94C3-244B-0006226AE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063019" y="3199533"/>
            <a:ext cx="3597052" cy="2615018"/>
            <a:chOff x="4541453" y="3199533"/>
            <a:chExt cx="3597052" cy="2615018"/>
          </a:xfrm>
        </p:grpSpPr>
        <p:sp>
          <p:nvSpPr>
            <p:cNvPr id="13" name="Freeform: Shape 38">
              <a:extLst>
                <a:ext uri="{FF2B5EF4-FFF2-40B4-BE49-F238E27FC236}">
                  <a16:creationId xmlns:a16="http://schemas.microsoft.com/office/drawing/2014/main" id="{955FC3D1-6227-A188-CCDB-11D573FD807A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602175" y="3958416"/>
              <a:ext cx="3536330" cy="1853969"/>
            </a:xfrm>
            <a:custGeom>
              <a:avLst/>
              <a:gdLst>
                <a:gd name="connsiteX0" fmla="*/ 3536330 w 3536330"/>
                <a:gd name="connsiteY0" fmla="*/ 1853969 h 1853969"/>
                <a:gd name="connsiteX1" fmla="*/ 1682362 w 3536330"/>
                <a:gd name="connsiteY1" fmla="*/ 0 h 1853969"/>
                <a:gd name="connsiteX2" fmla="*/ 52157 w 3536330"/>
                <a:gd name="connsiteY2" fmla="*/ 970257 h 1853969"/>
                <a:gd name="connsiteX3" fmla="*/ 0 w 3536330"/>
                <a:gd name="connsiteY3" fmla="*/ 1078528 h 1853969"/>
                <a:gd name="connsiteX4" fmla="*/ 757215 w 3536330"/>
                <a:gd name="connsiteY4" fmla="*/ 1835743 h 1853969"/>
                <a:gd name="connsiteX5" fmla="*/ 774211 w 3536330"/>
                <a:gd name="connsiteY5" fmla="*/ 1667149 h 1853969"/>
                <a:gd name="connsiteX6" fmla="*/ 1682362 w 3536330"/>
                <a:gd name="connsiteY6" fmla="*/ 926985 h 1853969"/>
                <a:gd name="connsiteX7" fmla="*/ 2609345 w 3536330"/>
                <a:gd name="connsiteY7" fmla="*/ 1853969 h 185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36330" h="1853969">
                  <a:moveTo>
                    <a:pt x="3536330" y="1853969"/>
                  </a:moveTo>
                  <a:cubicBezTo>
                    <a:pt x="3536330" y="830051"/>
                    <a:pt x="2706280" y="0"/>
                    <a:pt x="1682362" y="0"/>
                  </a:cubicBezTo>
                  <a:cubicBezTo>
                    <a:pt x="978418" y="0"/>
                    <a:pt x="366107" y="392328"/>
                    <a:pt x="52157" y="970257"/>
                  </a:cubicBezTo>
                  <a:lnTo>
                    <a:pt x="0" y="1078528"/>
                  </a:lnTo>
                  <a:lnTo>
                    <a:pt x="757215" y="1835743"/>
                  </a:lnTo>
                  <a:lnTo>
                    <a:pt x="774211" y="1667149"/>
                  </a:lnTo>
                  <a:cubicBezTo>
                    <a:pt x="860649" y="1244739"/>
                    <a:pt x="1234397" y="926985"/>
                    <a:pt x="1682362" y="926985"/>
                  </a:cubicBezTo>
                  <a:cubicBezTo>
                    <a:pt x="2194320" y="926985"/>
                    <a:pt x="2609345" y="1342010"/>
                    <a:pt x="2609345" y="1853969"/>
                  </a:cubicBezTo>
                  <a:close/>
                </a:path>
              </a:pathLst>
            </a:custGeom>
            <a:gradFill flip="none" rotWithShape="1">
              <a:gsLst>
                <a:gs pos="97000">
                  <a:schemeClr val="bg2"/>
                </a:gs>
                <a:gs pos="31000">
                  <a:schemeClr val="bg2">
                    <a:lumMod val="90000"/>
                    <a:lumOff val="10000"/>
                  </a:schemeClr>
                </a:gs>
              </a:gsLst>
              <a:lin ang="15000000" scaled="0"/>
              <a:tileRect/>
            </a:gradFill>
            <a:ln>
              <a:noFill/>
            </a:ln>
            <a:effectLst>
              <a:innerShdw blurRad="355600" dist="101600" dir="16200000">
                <a:schemeClr val="accent1">
                  <a:lumMod val="60000"/>
                  <a:lumOff val="40000"/>
                  <a:alpha val="8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6BE70E-C41E-449D-A48C-4EB6BB7DC20D}"/>
                </a:ext>
              </a:extLst>
            </p:cNvPr>
            <p:cNvGrpSpPr/>
            <p:nvPr/>
          </p:nvGrpSpPr>
          <p:grpSpPr>
            <a:xfrm>
              <a:off x="4541453" y="3199533"/>
              <a:ext cx="3478701" cy="2615018"/>
              <a:chOff x="-481151" y="3199533"/>
              <a:chExt cx="3478701" cy="2615018"/>
            </a:xfrm>
          </p:grpSpPr>
          <p:sp>
            <p:nvSpPr>
              <p:cNvPr id="15" name="Freeform: Shape 32">
                <a:extLst>
                  <a:ext uri="{FF2B5EF4-FFF2-40B4-BE49-F238E27FC236}">
                    <a16:creationId xmlns:a16="http://schemas.microsoft.com/office/drawing/2014/main" id="{B7C0B12B-49BE-7855-18FB-8583C8DD9617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18900000" flipV="1">
                <a:off x="-481151" y="3649708"/>
                <a:ext cx="3478701" cy="2164843"/>
              </a:xfrm>
              <a:custGeom>
                <a:avLst/>
                <a:gdLst>
                  <a:gd name="connsiteX0" fmla="*/ 3478701 w 3478701"/>
                  <a:gd name="connsiteY0" fmla="*/ 2164843 h 2164843"/>
                  <a:gd name="connsiteX1" fmla="*/ 1624733 w 3478701"/>
                  <a:gd name="connsiteY1" fmla="*/ 0 h 2164843"/>
                  <a:gd name="connsiteX2" fmla="*/ 87393 w 3478701"/>
                  <a:gd name="connsiteY2" fmla="*/ 954459 h 2164843"/>
                  <a:gd name="connsiteX3" fmla="*/ 0 w 3478701"/>
                  <a:gd name="connsiteY3" fmla="*/ 1122434 h 2164843"/>
                  <a:gd name="connsiteX4" fmla="*/ 736015 w 3478701"/>
                  <a:gd name="connsiteY4" fmla="*/ 1858449 h 2164843"/>
                  <a:gd name="connsiteX5" fmla="*/ 739424 w 3478701"/>
                  <a:gd name="connsiteY5" fmla="*/ 1842964 h 2164843"/>
                  <a:gd name="connsiteX6" fmla="*/ 1624733 w 3478701"/>
                  <a:gd name="connsiteY6" fmla="*/ 1082422 h 2164843"/>
                  <a:gd name="connsiteX7" fmla="*/ 2551716 w 3478701"/>
                  <a:gd name="connsiteY7" fmla="*/ 2164843 h 2164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78701" h="2164843">
                    <a:moveTo>
                      <a:pt x="3478701" y="2164843"/>
                    </a:moveTo>
                    <a:cubicBezTo>
                      <a:pt x="3478701" y="969234"/>
                      <a:pt x="2648651" y="0"/>
                      <a:pt x="1624733" y="0"/>
                    </a:cubicBezTo>
                    <a:cubicBezTo>
                      <a:pt x="984784" y="0"/>
                      <a:pt x="420564" y="378607"/>
                      <a:pt x="87393" y="954459"/>
                    </a:cubicBezTo>
                    <a:lnTo>
                      <a:pt x="0" y="1122434"/>
                    </a:lnTo>
                    <a:lnTo>
                      <a:pt x="736015" y="1858449"/>
                    </a:lnTo>
                    <a:lnTo>
                      <a:pt x="739424" y="1842964"/>
                    </a:lnTo>
                    <a:cubicBezTo>
                      <a:pt x="856791" y="1402344"/>
                      <a:pt x="1208766" y="1082422"/>
                      <a:pt x="1624733" y="1082422"/>
                    </a:cubicBezTo>
                    <a:cubicBezTo>
                      <a:pt x="2136692" y="1082422"/>
                      <a:pt x="2551716" y="1567038"/>
                      <a:pt x="2551716" y="2164843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  <a:lumOff val="50000"/>
                  <a:alpha val="40000"/>
                </a:schemeClr>
              </a:solidFill>
              <a:ln>
                <a:noFill/>
              </a:ln>
              <a:effectLst>
                <a:softEdge rad="381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7C78A37-D378-70D3-D6E3-AB9400EB583E}"/>
                  </a:ext>
                </a:extLst>
              </p:cNvPr>
              <p:cNvSpPr/>
              <p:nvPr userDrawn="1"/>
            </p:nvSpPr>
            <p:spPr>
              <a:xfrm rot="13500000" flipV="1">
                <a:off x="1512277" y="2840042"/>
                <a:ext cx="214196" cy="933178"/>
              </a:xfrm>
              <a:prstGeom prst="ellipse">
                <a:avLst/>
              </a:prstGeom>
              <a:solidFill>
                <a:schemeClr val="bg2">
                  <a:lumMod val="90000"/>
                  <a:lumOff val="10000"/>
                </a:schemeClr>
              </a:solidFill>
              <a:ln>
                <a:noFill/>
              </a:ln>
              <a:effectLst>
                <a:innerShdw blurRad="1270000" dist="2540000">
                  <a:schemeClr val="accent1">
                    <a:lumMod val="60000"/>
                    <a:lumOff val="40000"/>
                    <a:alpha val="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2491172-466F-19CC-B639-A1C3CAB1D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90545" y="4100655"/>
            <a:ext cx="1335600" cy="1262947"/>
            <a:chOff x="10145015" y="2343978"/>
            <a:chExt cx="1335600" cy="1262947"/>
          </a:xfrm>
        </p:grpSpPr>
        <p:sp>
          <p:nvSpPr>
            <p:cNvPr id="18" name="Freeform: Shape 25">
              <a:extLst>
                <a:ext uri="{FF2B5EF4-FFF2-40B4-BE49-F238E27FC236}">
                  <a16:creationId xmlns:a16="http://schemas.microsoft.com/office/drawing/2014/main" id="{45EC885D-265C-397B-5DAF-57A66CDA30B5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601DB21-D937-2F89-DC26-063DFC7800C8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07653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76C4EAC-BBDE-1963-BD72-3BD2A47DC5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3" y="4045464"/>
            <a:ext cx="11115355" cy="2286000"/>
          </a:xfrm>
        </p:spPr>
        <p:txBody>
          <a:bodyPr anchor="ctr">
            <a:no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592AF4F-2F83-7005-B3AC-6FCC7FB191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4594"/>
            <a:ext cx="12192000" cy="3771878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7BF9F63-86BE-5515-AD3C-59481B3FF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225773" y="385222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299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3" y="196900"/>
            <a:ext cx="4159160" cy="3155900"/>
          </a:xfrm>
        </p:spPr>
        <p:txBody>
          <a:bodyPr lIns="91440" anchor="b">
            <a:no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7271" y="3505200"/>
            <a:ext cx="4159160" cy="2352356"/>
          </a:xfrm>
        </p:spPr>
        <p:txBody>
          <a:bodyPr lIns="91440" rIns="9144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0ABD6E1-FE78-D78B-E80C-09490F5D8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2BB1BCD-5C1C-ED05-D6B4-F92367209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700A5CAB-28E9-FB7A-E72E-39F3ADE58C6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BA2D9BC-CA87-28FA-7A02-455E740EACA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734E5ADF-EEF0-2501-9D7B-8FC1A49F60A7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80F3839-9B1B-2346-C1F4-E876E6AE32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78049" y="788713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742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87E98C0-6053-9701-92D0-4EF9ADBC5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9063019" y="746716"/>
            <a:ext cx="3597052" cy="2615018"/>
            <a:chOff x="4541453" y="3199533"/>
            <a:chExt cx="3597052" cy="2615018"/>
          </a:xfrm>
        </p:grpSpPr>
        <p:sp>
          <p:nvSpPr>
            <p:cNvPr id="8" name="Freeform: Shape 38">
              <a:extLst>
                <a:ext uri="{FF2B5EF4-FFF2-40B4-BE49-F238E27FC236}">
                  <a16:creationId xmlns:a16="http://schemas.microsoft.com/office/drawing/2014/main" id="{C32B1A1D-760B-9D3D-A869-E50FC962A629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602175" y="3958416"/>
              <a:ext cx="3536330" cy="1853969"/>
            </a:xfrm>
            <a:custGeom>
              <a:avLst/>
              <a:gdLst>
                <a:gd name="connsiteX0" fmla="*/ 3536330 w 3536330"/>
                <a:gd name="connsiteY0" fmla="*/ 1853969 h 1853969"/>
                <a:gd name="connsiteX1" fmla="*/ 1682362 w 3536330"/>
                <a:gd name="connsiteY1" fmla="*/ 0 h 1853969"/>
                <a:gd name="connsiteX2" fmla="*/ 52157 w 3536330"/>
                <a:gd name="connsiteY2" fmla="*/ 970257 h 1853969"/>
                <a:gd name="connsiteX3" fmla="*/ 0 w 3536330"/>
                <a:gd name="connsiteY3" fmla="*/ 1078528 h 1853969"/>
                <a:gd name="connsiteX4" fmla="*/ 757215 w 3536330"/>
                <a:gd name="connsiteY4" fmla="*/ 1835743 h 1853969"/>
                <a:gd name="connsiteX5" fmla="*/ 774211 w 3536330"/>
                <a:gd name="connsiteY5" fmla="*/ 1667149 h 1853969"/>
                <a:gd name="connsiteX6" fmla="*/ 1682362 w 3536330"/>
                <a:gd name="connsiteY6" fmla="*/ 926985 h 1853969"/>
                <a:gd name="connsiteX7" fmla="*/ 2609345 w 3536330"/>
                <a:gd name="connsiteY7" fmla="*/ 1853969 h 185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36330" h="1853969">
                  <a:moveTo>
                    <a:pt x="3536330" y="1853969"/>
                  </a:moveTo>
                  <a:cubicBezTo>
                    <a:pt x="3536330" y="830051"/>
                    <a:pt x="2706280" y="0"/>
                    <a:pt x="1682362" y="0"/>
                  </a:cubicBezTo>
                  <a:cubicBezTo>
                    <a:pt x="978418" y="0"/>
                    <a:pt x="366107" y="392328"/>
                    <a:pt x="52157" y="970257"/>
                  </a:cubicBezTo>
                  <a:lnTo>
                    <a:pt x="0" y="1078528"/>
                  </a:lnTo>
                  <a:lnTo>
                    <a:pt x="757215" y="1835743"/>
                  </a:lnTo>
                  <a:lnTo>
                    <a:pt x="774211" y="1667149"/>
                  </a:lnTo>
                  <a:cubicBezTo>
                    <a:pt x="860649" y="1244739"/>
                    <a:pt x="1234397" y="926985"/>
                    <a:pt x="1682362" y="926985"/>
                  </a:cubicBezTo>
                  <a:cubicBezTo>
                    <a:pt x="2194320" y="926985"/>
                    <a:pt x="2609345" y="1342010"/>
                    <a:pt x="2609345" y="1853969"/>
                  </a:cubicBezTo>
                  <a:close/>
                </a:path>
              </a:pathLst>
            </a:custGeom>
            <a:gradFill flip="none" rotWithShape="1">
              <a:gsLst>
                <a:gs pos="97000">
                  <a:schemeClr val="bg2"/>
                </a:gs>
                <a:gs pos="31000">
                  <a:schemeClr val="bg2">
                    <a:lumMod val="90000"/>
                    <a:lumOff val="10000"/>
                  </a:schemeClr>
                </a:gs>
              </a:gsLst>
              <a:lin ang="15000000" scaled="0"/>
              <a:tileRect/>
            </a:gradFill>
            <a:ln>
              <a:noFill/>
            </a:ln>
            <a:effectLst>
              <a:innerShdw blurRad="355600" dist="101600" dir="16200000">
                <a:schemeClr val="accent1">
                  <a:lumMod val="60000"/>
                  <a:lumOff val="40000"/>
                  <a:alpha val="8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02EF78B-5BDF-8632-B9B1-087DB042EEC7}"/>
                </a:ext>
              </a:extLst>
            </p:cNvPr>
            <p:cNvGrpSpPr/>
            <p:nvPr/>
          </p:nvGrpSpPr>
          <p:grpSpPr>
            <a:xfrm>
              <a:off x="4541453" y="3199533"/>
              <a:ext cx="3478701" cy="2615018"/>
              <a:chOff x="-481151" y="3199533"/>
              <a:chExt cx="3478701" cy="2615018"/>
            </a:xfrm>
          </p:grpSpPr>
          <p:sp>
            <p:nvSpPr>
              <p:cNvPr id="10" name="Freeform: Shape 32">
                <a:extLst>
                  <a:ext uri="{FF2B5EF4-FFF2-40B4-BE49-F238E27FC236}">
                    <a16:creationId xmlns:a16="http://schemas.microsoft.com/office/drawing/2014/main" id="{5C54B3E8-515B-0865-9321-DB3793A6224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18900000" flipV="1">
                <a:off x="-481151" y="3649708"/>
                <a:ext cx="3478701" cy="2164843"/>
              </a:xfrm>
              <a:custGeom>
                <a:avLst/>
                <a:gdLst>
                  <a:gd name="connsiteX0" fmla="*/ 3478701 w 3478701"/>
                  <a:gd name="connsiteY0" fmla="*/ 2164843 h 2164843"/>
                  <a:gd name="connsiteX1" fmla="*/ 1624733 w 3478701"/>
                  <a:gd name="connsiteY1" fmla="*/ 0 h 2164843"/>
                  <a:gd name="connsiteX2" fmla="*/ 87393 w 3478701"/>
                  <a:gd name="connsiteY2" fmla="*/ 954459 h 2164843"/>
                  <a:gd name="connsiteX3" fmla="*/ 0 w 3478701"/>
                  <a:gd name="connsiteY3" fmla="*/ 1122434 h 2164843"/>
                  <a:gd name="connsiteX4" fmla="*/ 736015 w 3478701"/>
                  <a:gd name="connsiteY4" fmla="*/ 1858449 h 2164843"/>
                  <a:gd name="connsiteX5" fmla="*/ 739424 w 3478701"/>
                  <a:gd name="connsiteY5" fmla="*/ 1842964 h 2164843"/>
                  <a:gd name="connsiteX6" fmla="*/ 1624733 w 3478701"/>
                  <a:gd name="connsiteY6" fmla="*/ 1082422 h 2164843"/>
                  <a:gd name="connsiteX7" fmla="*/ 2551716 w 3478701"/>
                  <a:gd name="connsiteY7" fmla="*/ 2164843 h 2164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78701" h="2164843">
                    <a:moveTo>
                      <a:pt x="3478701" y="2164843"/>
                    </a:moveTo>
                    <a:cubicBezTo>
                      <a:pt x="3478701" y="969234"/>
                      <a:pt x="2648651" y="0"/>
                      <a:pt x="1624733" y="0"/>
                    </a:cubicBezTo>
                    <a:cubicBezTo>
                      <a:pt x="984784" y="0"/>
                      <a:pt x="420564" y="378607"/>
                      <a:pt x="87393" y="954459"/>
                    </a:cubicBezTo>
                    <a:lnTo>
                      <a:pt x="0" y="1122434"/>
                    </a:lnTo>
                    <a:lnTo>
                      <a:pt x="736015" y="1858449"/>
                    </a:lnTo>
                    <a:lnTo>
                      <a:pt x="739424" y="1842964"/>
                    </a:lnTo>
                    <a:cubicBezTo>
                      <a:pt x="856791" y="1402344"/>
                      <a:pt x="1208766" y="1082422"/>
                      <a:pt x="1624733" y="1082422"/>
                    </a:cubicBezTo>
                    <a:cubicBezTo>
                      <a:pt x="2136692" y="1082422"/>
                      <a:pt x="2551716" y="1567038"/>
                      <a:pt x="2551716" y="2164843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  <a:lumOff val="50000"/>
                  <a:alpha val="40000"/>
                </a:schemeClr>
              </a:solidFill>
              <a:ln>
                <a:noFill/>
              </a:ln>
              <a:effectLst>
                <a:softEdge rad="381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6E92718-2CCD-B15D-8DE5-46285BEA256B}"/>
                  </a:ext>
                </a:extLst>
              </p:cNvPr>
              <p:cNvSpPr/>
              <p:nvPr userDrawn="1"/>
            </p:nvSpPr>
            <p:spPr>
              <a:xfrm rot="13500000" flipV="1">
                <a:off x="1512277" y="2840042"/>
                <a:ext cx="214196" cy="933178"/>
              </a:xfrm>
              <a:prstGeom prst="ellipse">
                <a:avLst/>
              </a:prstGeom>
              <a:solidFill>
                <a:schemeClr val="bg2">
                  <a:lumMod val="90000"/>
                  <a:lumOff val="10000"/>
                </a:schemeClr>
              </a:solidFill>
              <a:ln>
                <a:noFill/>
              </a:ln>
              <a:effectLst>
                <a:innerShdw blurRad="1270000" dist="2540000">
                  <a:schemeClr val="accent1">
                    <a:lumMod val="60000"/>
                    <a:lumOff val="40000"/>
                    <a:alpha val="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EA0B78B-84F0-8B85-40E8-678689DC1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723112" y="5088958"/>
            <a:ext cx="1335600" cy="1262947"/>
            <a:chOff x="10145015" y="2343978"/>
            <a:chExt cx="1335600" cy="1262947"/>
          </a:xfrm>
        </p:grpSpPr>
        <p:sp>
          <p:nvSpPr>
            <p:cNvPr id="20" name="Freeform: Shape 25">
              <a:extLst>
                <a:ext uri="{FF2B5EF4-FFF2-40B4-BE49-F238E27FC236}">
                  <a16:creationId xmlns:a16="http://schemas.microsoft.com/office/drawing/2014/main" id="{2E5D7C6F-BF77-9B7D-5B12-7AF3ED280B43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A599EE6-2673-0AD8-EAE0-45C79326015E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498474"/>
            <a:ext cx="7960421" cy="145021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4000" dirty="0"/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1343" y="2103039"/>
            <a:ext cx="7929940" cy="397962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63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96D26C0-4AFC-33CC-99BE-317E9A84435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76680"/>
            <a:ext cx="9144000" cy="2286000"/>
          </a:xfr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99840"/>
            <a:ext cx="9144000" cy="22860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99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23463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5650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89351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85868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413379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67432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48230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67354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0587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2" pos="3840">
          <p15:clr>
            <a:srgbClr val="F26B43"/>
          </p15:clr>
        </p15:guide>
        <p15:guide id="33" orient="horz" pos="2160">
          <p15:clr>
            <a:srgbClr val="F26B43"/>
          </p15:clr>
        </p15:guide>
        <p15:guide id="34" pos="347">
          <p15:clr>
            <a:srgbClr val="F26B43"/>
          </p15:clr>
        </p15:guide>
        <p15:guide id="35" pos="733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3974">
          <p15:clr>
            <a:srgbClr val="F26B43"/>
          </p15:clr>
        </p15:guide>
        <p15:guide id="38" pos="824">
          <p15:clr>
            <a:srgbClr val="A4A3A4"/>
          </p15:clr>
        </p15:guide>
        <p15:guide id="39" pos="937">
          <p15:clr>
            <a:srgbClr val="A4A3A4"/>
          </p15:clr>
        </p15:guide>
        <p15:guide id="40" pos="1413">
          <p15:clr>
            <a:srgbClr val="A4A3A4"/>
          </p15:clr>
        </p15:guide>
        <p15:guide id="41" pos="1527">
          <p15:clr>
            <a:srgbClr val="A4A3A4"/>
          </p15:clr>
        </p15:guide>
        <p15:guide id="42" pos="2003">
          <p15:clr>
            <a:srgbClr val="A4A3A4"/>
          </p15:clr>
        </p15:guide>
        <p15:guide id="43" pos="2116">
          <p15:clr>
            <a:srgbClr val="A4A3A4"/>
          </p15:clr>
        </p15:guide>
        <p15:guide id="44" pos="2593">
          <p15:clr>
            <a:srgbClr val="A4A3A4"/>
          </p15:clr>
        </p15:guide>
        <p15:guide id="45" pos="2706">
          <p15:clr>
            <a:srgbClr val="A4A3A4"/>
          </p15:clr>
        </p15:guide>
        <p15:guide id="46" pos="3182">
          <p15:clr>
            <a:srgbClr val="A4A3A4"/>
          </p15:clr>
        </p15:guide>
        <p15:guide id="47" pos="3318">
          <p15:clr>
            <a:srgbClr val="A4A3A4"/>
          </p15:clr>
        </p15:guide>
        <p15:guide id="48" pos="3772">
          <p15:clr>
            <a:srgbClr val="A4A3A4"/>
          </p15:clr>
        </p15:guide>
        <p15:guide id="49" pos="3908">
          <p15:clr>
            <a:srgbClr val="A4A3A4"/>
          </p15:clr>
        </p15:guide>
        <p15:guide id="50" pos="4362">
          <p15:clr>
            <a:srgbClr val="A4A3A4"/>
          </p15:clr>
        </p15:guide>
        <p15:guide id="51" pos="4498">
          <p15:clr>
            <a:srgbClr val="A4A3A4"/>
          </p15:clr>
        </p15:guide>
        <p15:guide id="52" pos="4951">
          <p15:clr>
            <a:srgbClr val="A4A3A4"/>
          </p15:clr>
        </p15:guide>
        <p15:guide id="53" pos="5087">
          <p15:clr>
            <a:srgbClr val="A4A3A4"/>
          </p15:clr>
        </p15:guide>
        <p15:guide id="54" pos="5541">
          <p15:clr>
            <a:srgbClr val="A4A3A4"/>
          </p15:clr>
        </p15:guide>
        <p15:guide id="55" pos="5677">
          <p15:clr>
            <a:srgbClr val="A4A3A4"/>
          </p15:clr>
        </p15:guide>
        <p15:guide id="56" pos="6153">
          <p15:clr>
            <a:srgbClr val="A4A3A4"/>
          </p15:clr>
        </p15:guide>
        <p15:guide id="57" pos="6267">
          <p15:clr>
            <a:srgbClr val="A4A3A4"/>
          </p15:clr>
        </p15:guide>
        <p15:guide id="58" pos="6743">
          <p15:clr>
            <a:srgbClr val="A4A3A4"/>
          </p15:clr>
        </p15:guide>
        <p15:guide id="59" pos="6856">
          <p15:clr>
            <a:srgbClr val="A4A3A4"/>
          </p15:clr>
        </p15:guide>
        <p15:guide id="60" orient="horz" pos="3838">
          <p15:clr>
            <a:srgbClr val="A4A3A4"/>
          </p15:clr>
        </p15:guide>
        <p15:guide id="61" orient="horz" pos="2092">
          <p15:clr>
            <a:srgbClr val="A4A3A4"/>
          </p15:clr>
        </p15:guide>
        <p15:guide id="62" orient="horz" pos="2228">
          <p15:clr>
            <a:srgbClr val="A4A3A4"/>
          </p15:clr>
        </p15:guide>
        <p15:guide id="63" orient="horz" pos="845">
          <p15:clr>
            <a:srgbClr val="A4A3A4"/>
          </p15:clr>
        </p15:guide>
        <p15:guide id="64" orient="horz" pos="958">
          <p15:clr>
            <a:srgbClr val="A4A3A4"/>
          </p15:clr>
        </p15:guide>
        <p15:guide id="65" orient="horz" pos="1480">
          <p15:clr>
            <a:srgbClr val="A4A3A4"/>
          </p15:clr>
        </p15:guide>
        <p15:guide id="66" orient="horz" pos="1593">
          <p15:clr>
            <a:srgbClr val="A4A3A4"/>
          </p15:clr>
        </p15:guide>
        <p15:guide id="67" orient="horz" pos="2727">
          <p15:clr>
            <a:srgbClr val="A4A3A4"/>
          </p15:clr>
        </p15:guide>
        <p15:guide id="68" orient="horz" pos="2840">
          <p15:clr>
            <a:srgbClr val="A4A3A4"/>
          </p15:clr>
        </p15:guide>
        <p15:guide id="69" orient="horz" pos="3339">
          <p15:clr>
            <a:srgbClr val="A4A3A4"/>
          </p15:clr>
        </p15:guide>
        <p15:guide id="70" orient="horz" pos="347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us.edu/innovation-award/post/innovation-category-2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047101-8D42-6100-9CEA-AEC0FAEAB606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anchor="ctr">
            <a:noAutofit/>
          </a:bodyPr>
          <a:lstStyle/>
          <a:p>
            <a:pPr algn="ctr"/>
            <a:r>
              <a:rPr lang="en-US" dirty="0"/>
              <a:t>Innovation </a:t>
            </a:r>
            <a:r>
              <a:rPr lang="en-US"/>
              <a:t>Award </a:t>
            </a:r>
            <a:br>
              <a:rPr lang="en-US"/>
            </a:br>
            <a:r>
              <a:rPr lang="en-US"/>
              <a:t>Proposal Submission </a:t>
            </a:r>
            <a:r>
              <a:rPr lang="en-US" dirty="0"/>
              <a:t>Tutorial</a:t>
            </a:r>
          </a:p>
        </p:txBody>
      </p:sp>
      <p:pic>
        <p:nvPicPr>
          <p:cNvPr id="8" name="Picture Placeholder 13" descr="Data points digital background">
            <a:extLst>
              <a:ext uri="{FF2B5EF4-FFF2-40B4-BE49-F238E27FC236}">
                <a16:creationId xmlns:a16="http://schemas.microsoft.com/office/drawing/2014/main" id="{53227D59-33F9-9DDB-1C5C-A938A989EE5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6" r="7936"/>
          <a:stretch/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222BA9-43D3-F1EF-4287-08657E099E1D}"/>
              </a:ext>
            </a:extLst>
          </p:cNvPr>
          <p:cNvSpPr txBox="1"/>
          <p:nvPr/>
        </p:nvSpPr>
        <p:spPr>
          <a:xfrm>
            <a:off x="11236271" y="6488668"/>
            <a:ext cx="2490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 1.0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03092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2343A-9CB0-F2AD-EF62-5DEE3E97F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498474"/>
            <a:ext cx="10291309" cy="1450217"/>
          </a:xfrm>
        </p:spPr>
        <p:txBody>
          <a:bodyPr/>
          <a:lstStyle/>
          <a:p>
            <a:r>
              <a:rPr lang="en-US" dirty="0"/>
              <a:t>How to Import Proposal from Proyek </a:t>
            </a:r>
            <a:r>
              <a:rPr lang="en-US" dirty="0" err="1"/>
              <a:t>Inisiatif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744DD-5BC8-42C8-4313-13CE95ED5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85" y="1223582"/>
            <a:ext cx="4251915" cy="3979625"/>
          </a:xfrm>
        </p:spPr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Perhatikan</a:t>
            </a:r>
            <a:r>
              <a:rPr lang="en-US" dirty="0"/>
              <a:t> batas deadline submission!</a:t>
            </a:r>
          </a:p>
          <a:p>
            <a:r>
              <a:rPr lang="en-US" dirty="0"/>
              <a:t>2. </a:t>
            </a:r>
            <a:r>
              <a:rPr lang="en-US" dirty="0" err="1"/>
              <a:t>klik</a:t>
            </a:r>
            <a:r>
              <a:rPr lang="en-US" dirty="0"/>
              <a:t> pada button “Import Proyek </a:t>
            </a:r>
            <a:r>
              <a:rPr lang="en-US" dirty="0" err="1"/>
              <a:t>Inisiatif</a:t>
            </a:r>
            <a:r>
              <a:rPr lang="en-US" dirty="0"/>
              <a:t> Proposal”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54BF46-FF80-5DAB-1B9A-5E6AB5FDC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690" y="1214818"/>
            <a:ext cx="7134225" cy="4419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2CFDC5-78F4-8106-09B6-FB874194C516}"/>
              </a:ext>
            </a:extLst>
          </p:cNvPr>
          <p:cNvSpPr txBox="1"/>
          <p:nvPr/>
        </p:nvSpPr>
        <p:spPr>
          <a:xfrm>
            <a:off x="6371771" y="1979630"/>
            <a:ext cx="53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  <a:endParaRPr lang="en-ID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5ED8DA-F201-6908-F679-1EC67D348CAC}"/>
              </a:ext>
            </a:extLst>
          </p:cNvPr>
          <p:cNvSpPr txBox="1"/>
          <p:nvPr/>
        </p:nvSpPr>
        <p:spPr>
          <a:xfrm>
            <a:off x="10305142" y="4912383"/>
            <a:ext cx="53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  <a:endParaRPr lang="en-ID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610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2343A-9CB0-F2AD-EF62-5DEE3E97F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create proposal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744DD-5BC8-42C8-4313-13CE95ED5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85" y="1223582"/>
            <a:ext cx="3845515" cy="3979625"/>
          </a:xfrm>
        </p:spPr>
        <p:txBody>
          <a:bodyPr>
            <a:normAutofit fontScale="92500"/>
          </a:bodyPr>
          <a:lstStyle/>
          <a:p>
            <a:r>
              <a:rPr lang="en-US" dirty="0"/>
              <a:t>1. </a:t>
            </a:r>
            <a:r>
              <a:rPr lang="en-US" dirty="0" err="1"/>
              <a:t>Klik</a:t>
            </a:r>
            <a:r>
              <a:rPr lang="en-US" dirty="0"/>
              <a:t> pada </a:t>
            </a:r>
            <a:r>
              <a:rPr lang="en-US" dirty="0" err="1"/>
              <a:t>bagian</a:t>
            </a:r>
            <a:r>
              <a:rPr lang="en-US" dirty="0"/>
              <a:t> dropdown menu di </a:t>
            </a:r>
            <a:r>
              <a:rPr lang="en-US" dirty="0" err="1"/>
              <a:t>bagian</a:t>
            </a:r>
            <a:r>
              <a:rPr lang="en-US" dirty="0"/>
              <a:t> “Proposal Title”</a:t>
            </a:r>
          </a:p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memunculkan</a:t>
            </a:r>
            <a:r>
              <a:rPr lang="en-US" dirty="0"/>
              <a:t> data proposal Proyek </a:t>
            </a:r>
            <a:r>
              <a:rPr lang="en-US" dirty="0" err="1"/>
              <a:t>Inisiatif</a:t>
            </a:r>
            <a:r>
              <a:rPr lang="en-US" dirty="0"/>
              <a:t> yang </a:t>
            </a:r>
            <a:r>
              <a:rPr lang="en-US" dirty="0" err="1"/>
              <a:t>terdaftar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Anda di system </a:t>
            </a:r>
            <a:r>
              <a:rPr lang="en-US" dirty="0" err="1"/>
              <a:t>tersebut</a:t>
            </a:r>
            <a:endParaRPr lang="en-US" dirty="0"/>
          </a:p>
          <a:p>
            <a:r>
              <a:rPr lang="en-US" dirty="0"/>
              <a:t>2. Update data member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didaftarkan</a:t>
            </a:r>
            <a:r>
              <a:rPr lang="en-US" dirty="0"/>
              <a:t> di Innovation Award (</a:t>
            </a:r>
            <a:r>
              <a:rPr lang="en-US" dirty="0" err="1"/>
              <a:t>secara</a:t>
            </a:r>
            <a:r>
              <a:rPr lang="en-US" dirty="0"/>
              <a:t> default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memasukkan</a:t>
            </a:r>
            <a:r>
              <a:rPr lang="en-US" dirty="0"/>
              <a:t> </a:t>
            </a:r>
            <a:r>
              <a:rPr lang="en-US" dirty="0" err="1"/>
              <a:t>otomatis</a:t>
            </a:r>
            <a:r>
              <a:rPr lang="en-US" dirty="0"/>
              <a:t> data </a:t>
            </a:r>
            <a:r>
              <a:rPr lang="en-US" dirty="0" err="1"/>
              <a:t>tim</a:t>
            </a:r>
            <a:r>
              <a:rPr lang="en-US" dirty="0"/>
              <a:t> di Proyek </a:t>
            </a:r>
            <a:r>
              <a:rPr lang="en-US" dirty="0" err="1"/>
              <a:t>inisiatif</a:t>
            </a:r>
            <a:r>
              <a:rPr lang="en-US" dirty="0"/>
              <a:t>)</a:t>
            </a:r>
          </a:p>
          <a:p>
            <a:r>
              <a:rPr lang="en-US" dirty="0"/>
              <a:t>3. </a:t>
            </a:r>
            <a:r>
              <a:rPr lang="en-US" dirty="0" err="1"/>
              <a:t>Klik</a:t>
            </a:r>
            <a:r>
              <a:rPr lang="en-US" dirty="0"/>
              <a:t> “Import” pada </a:t>
            </a:r>
            <a:r>
              <a:rPr lang="en-US" dirty="0" err="1"/>
              <a:t>bagian</a:t>
            </a:r>
            <a:r>
              <a:rPr lang="en-US" dirty="0"/>
              <a:t> paling </a:t>
            </a:r>
            <a:r>
              <a:rPr lang="en-US" dirty="0" err="1"/>
              <a:t>bawah</a:t>
            </a:r>
            <a:r>
              <a:rPr lang="en-US" dirty="0"/>
              <a:t> di </a:t>
            </a:r>
            <a:r>
              <a:rPr lang="en-US" dirty="0" err="1"/>
              <a:t>halaman</a:t>
            </a:r>
            <a:r>
              <a:rPr lang="en-US" dirty="0"/>
              <a:t> import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56EB11-A93A-8535-DA90-3240642B4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753" y="327327"/>
            <a:ext cx="5369515" cy="42601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2CFDC5-78F4-8106-09B6-FB874194C516}"/>
              </a:ext>
            </a:extLst>
          </p:cNvPr>
          <p:cNvSpPr txBox="1"/>
          <p:nvPr/>
        </p:nvSpPr>
        <p:spPr>
          <a:xfrm>
            <a:off x="7170057" y="733511"/>
            <a:ext cx="53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  <a:endParaRPr lang="en-ID" dirty="0">
              <a:solidFill>
                <a:srgbClr val="FF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AFD8071-8ED1-697E-64CE-D25F180B15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8685" y="2765180"/>
            <a:ext cx="5940658" cy="36446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E2B222-B2B7-5D03-6CA0-D60BB18FDDE7}"/>
              </a:ext>
            </a:extLst>
          </p:cNvPr>
          <p:cNvSpPr txBox="1"/>
          <p:nvPr/>
        </p:nvSpPr>
        <p:spPr>
          <a:xfrm>
            <a:off x="6561210" y="2675176"/>
            <a:ext cx="53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  <a:endParaRPr lang="en-ID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A199AC-F2EF-7A39-A787-D2D230F65205}"/>
              </a:ext>
            </a:extLst>
          </p:cNvPr>
          <p:cNvSpPr txBox="1"/>
          <p:nvPr/>
        </p:nvSpPr>
        <p:spPr>
          <a:xfrm>
            <a:off x="9020995" y="5832033"/>
            <a:ext cx="53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  <a:endParaRPr lang="en-ID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274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7" descr="Data Points Digital background">
            <a:extLst>
              <a:ext uri="{FF2B5EF4-FFF2-40B4-BE49-F238E27FC236}">
                <a16:creationId xmlns:a16="http://schemas.microsoft.com/office/drawing/2014/main" id="{1358CD3B-43A8-5BF7-2E60-B0563F068D1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A84D4AF-8D29-5A55-F3F8-1E928E3B08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84680"/>
            <a:ext cx="9144000" cy="2286000"/>
          </a:xfrm>
        </p:spPr>
        <p:txBody>
          <a:bodyPr/>
          <a:lstStyle/>
          <a:p>
            <a:r>
              <a:rPr lang="en-US" dirty="0"/>
              <a:t>Finalize your Proposal</a:t>
            </a:r>
          </a:p>
        </p:txBody>
      </p:sp>
    </p:spTree>
    <p:extLst>
      <p:ext uri="{BB962C8B-B14F-4D97-AF65-F5344CB8AC3E}">
        <p14:creationId xmlns:p14="http://schemas.microsoft.com/office/powerpoint/2010/main" val="2401717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2343A-9CB0-F2AD-EF62-5DEE3E97F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498474"/>
            <a:ext cx="10291309" cy="1450217"/>
          </a:xfrm>
        </p:spPr>
        <p:txBody>
          <a:bodyPr/>
          <a:lstStyle/>
          <a:p>
            <a:r>
              <a:rPr lang="en-US" dirty="0"/>
              <a:t>How to Import Proposal from Proyek </a:t>
            </a:r>
            <a:r>
              <a:rPr lang="en-US" dirty="0" err="1"/>
              <a:t>Inisiatif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744DD-5BC8-42C8-4313-13CE95ED5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85" y="1223582"/>
            <a:ext cx="4251915" cy="5380418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AutoNum type="arabicPeriod"/>
            </a:pPr>
            <a:r>
              <a:rPr lang="en-US" dirty="0" err="1"/>
              <a:t>Lengkapi</a:t>
            </a:r>
            <a:r>
              <a:rPr lang="en-US" dirty="0"/>
              <a:t> project summary Anda (Summary, Keywords)</a:t>
            </a:r>
          </a:p>
          <a:p>
            <a:pPr marL="342900" indent="-342900">
              <a:buAutoNum type="arabicPeriod"/>
            </a:pPr>
            <a:r>
              <a:rPr lang="en-US" dirty="0" err="1"/>
              <a:t>Lengkapi</a:t>
            </a:r>
            <a:r>
              <a:rPr lang="en-US" dirty="0"/>
              <a:t> data </a:t>
            </a:r>
            <a:r>
              <a:rPr lang="en-US" dirty="0" err="1"/>
              <a:t>lengkap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Anda</a:t>
            </a:r>
          </a:p>
          <a:p>
            <a:pPr marL="342900" indent="-342900">
              <a:buAutoNum type="arabicPeriod"/>
            </a:pPr>
            <a:r>
              <a:rPr lang="en-US" dirty="0" err="1"/>
              <a:t>Lengkapi</a:t>
            </a:r>
            <a:r>
              <a:rPr lang="en-US" dirty="0"/>
              <a:t> tab “introduction” yang </a:t>
            </a:r>
            <a:r>
              <a:rPr lang="en-US" dirty="0" err="1"/>
              <a:t>berisi</a:t>
            </a:r>
            <a:r>
              <a:rPr lang="en-US" dirty="0"/>
              <a:t> </a:t>
            </a:r>
            <a:r>
              <a:rPr lang="en-US" dirty="0" err="1"/>
              <a:t>rubrik</a:t>
            </a:r>
            <a:r>
              <a:rPr lang="en-US" dirty="0"/>
              <a:t> </a:t>
            </a:r>
            <a:r>
              <a:rPr lang="en-US" dirty="0" err="1"/>
              <a:t>isian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 1</a:t>
            </a:r>
          </a:p>
          <a:p>
            <a:pPr marL="342900" indent="-342900">
              <a:buAutoNum type="arabicPeriod"/>
            </a:pPr>
            <a:r>
              <a:rPr lang="en-US" dirty="0" err="1"/>
              <a:t>Tambahkan</a:t>
            </a:r>
            <a:r>
              <a:rPr lang="en-US" dirty="0"/>
              <a:t> </a:t>
            </a:r>
            <a:r>
              <a:rPr lang="en-US" dirty="0" err="1"/>
              <a:t>lampiran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(by default </a:t>
            </a:r>
            <a:r>
              <a:rPr lang="en-US" dirty="0" err="1"/>
              <a:t>ada</a:t>
            </a:r>
            <a:r>
              <a:rPr lang="en-US" dirty="0"/>
              <a:t> 1 </a:t>
            </a:r>
            <a:r>
              <a:rPr lang="en-US" dirty="0" err="1"/>
              <a:t>kotak</a:t>
            </a:r>
            <a:r>
              <a:rPr lang="en-US" dirty="0"/>
              <a:t> appendix. </a:t>
            </a:r>
            <a:r>
              <a:rPr lang="en-US" dirty="0" err="1"/>
              <a:t>Silahkan</a:t>
            </a:r>
            <a:r>
              <a:rPr lang="en-US" dirty="0"/>
              <a:t> </a:t>
            </a:r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tombol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sampah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menghapus</a:t>
            </a:r>
            <a:r>
              <a:rPr lang="en-US" dirty="0"/>
              <a:t> appendix)</a:t>
            </a:r>
          </a:p>
          <a:p>
            <a:pPr marL="342900" indent="-342900">
              <a:buAutoNum type="arabicPeriod"/>
            </a:pPr>
            <a:r>
              <a:rPr lang="en-US" dirty="0" err="1"/>
              <a:t>Klik</a:t>
            </a:r>
            <a:r>
              <a:rPr lang="en-US" dirty="0"/>
              <a:t> “Edit Title”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judul</a:t>
            </a:r>
            <a:r>
              <a:rPr lang="en-US" dirty="0"/>
              <a:t> proposal</a:t>
            </a:r>
          </a:p>
          <a:p>
            <a:pPr marL="342900" indent="-342900">
              <a:buAutoNum type="arabicPeriod"/>
            </a:pPr>
            <a:r>
              <a:rPr lang="en-US" dirty="0" err="1"/>
              <a:t>Klik</a:t>
            </a:r>
            <a:r>
              <a:rPr lang="en-US" dirty="0"/>
              <a:t> “Finalize”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mengunci</a:t>
            </a:r>
            <a:r>
              <a:rPr lang="en-US" dirty="0"/>
              <a:t> proposal dan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notifikasi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supervisor </a:t>
            </a:r>
            <a:r>
              <a:rPr lang="en-US" dirty="0" err="1"/>
              <a:t>dari</a:t>
            </a:r>
            <a:r>
              <a:rPr lang="en-US" dirty="0"/>
              <a:t> team leader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diberikan</a:t>
            </a:r>
            <a:r>
              <a:rPr lang="en-US" dirty="0"/>
              <a:t> approval </a:t>
            </a:r>
            <a:r>
              <a:rPr lang="en-US" dirty="0" err="1"/>
              <a:t>atau</a:t>
            </a:r>
            <a:r>
              <a:rPr lang="en-US" dirty="0"/>
              <a:t> rejection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5ED8DA-F201-6908-F679-1EC67D348CAC}"/>
              </a:ext>
            </a:extLst>
          </p:cNvPr>
          <p:cNvSpPr txBox="1"/>
          <p:nvPr/>
        </p:nvSpPr>
        <p:spPr>
          <a:xfrm>
            <a:off x="10305142" y="4912383"/>
            <a:ext cx="53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  <a:endParaRPr lang="en-ID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75EC09-4057-77E1-5889-832804BA2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23582"/>
            <a:ext cx="7358564" cy="50582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2CFDC5-78F4-8106-09B6-FB874194C516}"/>
              </a:ext>
            </a:extLst>
          </p:cNvPr>
          <p:cNvSpPr txBox="1"/>
          <p:nvPr/>
        </p:nvSpPr>
        <p:spPr>
          <a:xfrm>
            <a:off x="4746171" y="2066715"/>
            <a:ext cx="53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  <a:endParaRPr lang="en-ID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466F13-914F-AE7C-0C46-90478712BE11}"/>
              </a:ext>
            </a:extLst>
          </p:cNvPr>
          <p:cNvSpPr txBox="1"/>
          <p:nvPr/>
        </p:nvSpPr>
        <p:spPr>
          <a:xfrm>
            <a:off x="5254171" y="2066715"/>
            <a:ext cx="53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  <a:endParaRPr lang="en-ID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2C3EA0-CDE6-ECFC-89BA-783108A662B6}"/>
              </a:ext>
            </a:extLst>
          </p:cNvPr>
          <p:cNvSpPr txBox="1"/>
          <p:nvPr/>
        </p:nvSpPr>
        <p:spPr>
          <a:xfrm>
            <a:off x="5827485" y="2066715"/>
            <a:ext cx="53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  <a:endParaRPr lang="en-ID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DED862-3539-87B3-444F-A66E096424AF}"/>
              </a:ext>
            </a:extLst>
          </p:cNvPr>
          <p:cNvSpPr txBox="1"/>
          <p:nvPr/>
        </p:nvSpPr>
        <p:spPr>
          <a:xfrm>
            <a:off x="6549481" y="2066715"/>
            <a:ext cx="53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</a:t>
            </a:r>
            <a:endParaRPr lang="en-ID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194542-0AC7-3E91-6374-9C57E9A2A44F}"/>
              </a:ext>
            </a:extLst>
          </p:cNvPr>
          <p:cNvSpPr txBox="1"/>
          <p:nvPr/>
        </p:nvSpPr>
        <p:spPr>
          <a:xfrm>
            <a:off x="7322188" y="1948691"/>
            <a:ext cx="53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</a:t>
            </a:r>
            <a:endParaRPr lang="en-ID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9CF746-4E06-5A77-AC66-57F710E7BA8C}"/>
              </a:ext>
            </a:extLst>
          </p:cNvPr>
          <p:cNvSpPr txBox="1"/>
          <p:nvPr/>
        </p:nvSpPr>
        <p:spPr>
          <a:xfrm>
            <a:off x="8022412" y="1948691"/>
            <a:ext cx="53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6</a:t>
            </a:r>
            <a:endParaRPr lang="en-ID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929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7" descr="Data Points Digital background">
            <a:extLst>
              <a:ext uri="{FF2B5EF4-FFF2-40B4-BE49-F238E27FC236}">
                <a16:creationId xmlns:a16="http://schemas.microsoft.com/office/drawing/2014/main" id="{1358CD3B-43A8-5BF7-2E60-B0563F068D1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9" name="Picture 8" descr="A white text on a blue background">
            <a:extLst>
              <a:ext uri="{FF2B5EF4-FFF2-40B4-BE49-F238E27FC236}">
                <a16:creationId xmlns:a16="http://schemas.microsoft.com/office/drawing/2014/main" id="{429D34F5-CDBC-1971-37BD-C99EA16957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37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5BE93-0252-3CC3-B567-14EC47EB8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CA07C-1908-B1EB-82FA-EC63DAAF4CF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Navigation Description</a:t>
            </a:r>
          </a:p>
          <a:p>
            <a:r>
              <a:rPr lang="en-US" dirty="0"/>
              <a:t>How to Create Proposal</a:t>
            </a:r>
          </a:p>
          <a:p>
            <a:r>
              <a:rPr lang="en-US" dirty="0"/>
              <a:t>How to Import Proposal from Proyek </a:t>
            </a:r>
            <a:r>
              <a:rPr lang="en-US" dirty="0" err="1"/>
              <a:t>Inisiatif</a:t>
            </a:r>
            <a:endParaRPr lang="en-US" dirty="0"/>
          </a:p>
          <a:p>
            <a:r>
              <a:rPr lang="en-US" dirty="0"/>
              <a:t>Finalize your Proposal</a:t>
            </a:r>
          </a:p>
        </p:txBody>
      </p:sp>
    </p:spTree>
    <p:extLst>
      <p:ext uri="{BB962C8B-B14F-4D97-AF65-F5344CB8AC3E}">
        <p14:creationId xmlns:p14="http://schemas.microsoft.com/office/powerpoint/2010/main" val="2665045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034E89-1952-5288-08A0-70A4A73BE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</p:spPr>
        <p:txBody>
          <a:bodyPr anchor="ctr"/>
          <a:lstStyle/>
          <a:p>
            <a:r>
              <a:rPr lang="en-US" dirty="0"/>
              <a:t>Innovation Award Navigation list</a:t>
            </a:r>
          </a:p>
        </p:txBody>
      </p:sp>
      <p:pic>
        <p:nvPicPr>
          <p:cNvPr id="11" name="Picture Placeholder 15" descr="Data points digital background">
            <a:extLst>
              <a:ext uri="{FF2B5EF4-FFF2-40B4-BE49-F238E27FC236}">
                <a16:creationId xmlns:a16="http://schemas.microsoft.com/office/drawing/2014/main" id="{A496DCE5-C34A-22C2-A9D8-E90DFC8CE86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" b="52"/>
          <a:stretch/>
        </p:blipFill>
        <p:spPr/>
      </p:pic>
    </p:spTree>
    <p:extLst>
      <p:ext uri="{BB962C8B-B14F-4D97-AF65-F5344CB8AC3E}">
        <p14:creationId xmlns:p14="http://schemas.microsoft.com/office/powerpoint/2010/main" val="1839748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ABE40-AA00-F366-A36A-B3F1AADBF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835" y="210282"/>
            <a:ext cx="3037812" cy="1145956"/>
          </a:xfrm>
          <a:noFill/>
        </p:spPr>
        <p:txBody>
          <a:bodyPr>
            <a:noAutofit/>
          </a:bodyPr>
          <a:lstStyle/>
          <a:p>
            <a:r>
              <a:rPr lang="en-US" dirty="0"/>
              <a:t>Menu Bar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446868-83F0-CEEF-5E60-6D55C93B5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835" y="1490420"/>
            <a:ext cx="3526889" cy="2352356"/>
          </a:xfrm>
          <a:noFill/>
        </p:spPr>
        <p:txBody>
          <a:bodyPr/>
          <a:lstStyle/>
          <a:p>
            <a:pPr marL="457200" indent="-457200">
              <a:buAutoNum type="arabicPeriod"/>
            </a:pPr>
            <a:r>
              <a:rPr lang="en-US" sz="2000" dirty="0"/>
              <a:t>Innovation Award</a:t>
            </a:r>
          </a:p>
          <a:p>
            <a:pPr marL="457200" indent="-457200">
              <a:buAutoNum type="arabicPeriod"/>
            </a:pPr>
            <a:r>
              <a:rPr lang="en-US" sz="2000" dirty="0"/>
              <a:t>Continuous Innovation</a:t>
            </a:r>
          </a:p>
          <a:p>
            <a:pPr marL="457200" indent="-457200">
              <a:buAutoNum type="arabicPeriod"/>
            </a:pPr>
            <a:r>
              <a:rPr lang="en-US" sz="2000" dirty="0"/>
              <a:t>Innovation Update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2594E1-4815-C69F-EE1B-156D3D2A5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587" y="429432"/>
            <a:ext cx="8597578" cy="59991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09C688-DAFD-1FE4-749E-B84F16587297}"/>
              </a:ext>
            </a:extLst>
          </p:cNvPr>
          <p:cNvSpPr txBox="1"/>
          <p:nvPr/>
        </p:nvSpPr>
        <p:spPr>
          <a:xfrm>
            <a:off x="3875314" y="1113048"/>
            <a:ext cx="53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  <a:endParaRPr lang="en-ID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95F319-74E2-E5E9-6FBC-9D1BECC6678A}"/>
              </a:ext>
            </a:extLst>
          </p:cNvPr>
          <p:cNvSpPr txBox="1"/>
          <p:nvPr/>
        </p:nvSpPr>
        <p:spPr>
          <a:xfrm>
            <a:off x="5101771" y="1113048"/>
            <a:ext cx="53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  <a:endParaRPr lang="en-ID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A2F1DC-853B-D645-B720-88009FB2645C}"/>
              </a:ext>
            </a:extLst>
          </p:cNvPr>
          <p:cNvSpPr txBox="1"/>
          <p:nvPr/>
        </p:nvSpPr>
        <p:spPr>
          <a:xfrm>
            <a:off x="6177884" y="1113048"/>
            <a:ext cx="53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  <a:endParaRPr lang="en-ID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592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ABE40-AA00-F366-A36A-B3F1AADBF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835" y="210282"/>
            <a:ext cx="9422622" cy="1145956"/>
          </a:xfrm>
          <a:noFill/>
        </p:spPr>
        <p:txBody>
          <a:bodyPr>
            <a:noAutofit/>
          </a:bodyPr>
          <a:lstStyle/>
          <a:p>
            <a:r>
              <a:rPr lang="en-US" dirty="0"/>
              <a:t>Innovation Award Menu Dropdown list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446868-83F0-CEEF-5E60-6D55C93B5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835" y="1962004"/>
            <a:ext cx="6563308" cy="2352356"/>
          </a:xfrm>
          <a:noFill/>
        </p:spPr>
        <p:txBody>
          <a:bodyPr/>
          <a:lstStyle/>
          <a:p>
            <a:pPr marL="457200" indent="-457200">
              <a:buAutoNum type="arabicPeriod"/>
            </a:pPr>
            <a:r>
              <a:rPr lang="en-US" sz="2000" b="1" dirty="0"/>
              <a:t>Home</a:t>
            </a:r>
            <a:r>
              <a:rPr lang="en-US" sz="2000" dirty="0"/>
              <a:t> – </a:t>
            </a:r>
            <a:r>
              <a:rPr lang="en-US" sz="1800" dirty="0" err="1"/>
              <a:t>untuk</a:t>
            </a:r>
            <a:r>
              <a:rPr lang="en-US" sz="1800" dirty="0"/>
              <a:t> Kembali </a:t>
            </a:r>
            <a:r>
              <a:rPr lang="en-US" sz="1800" dirty="0" err="1"/>
              <a:t>ke</a:t>
            </a:r>
            <a:r>
              <a:rPr lang="en-US" sz="1800" dirty="0"/>
              <a:t> dashboard innovation Award system (ia.apps.binus.edu)</a:t>
            </a:r>
          </a:p>
          <a:p>
            <a:pPr marL="457200" indent="-457200">
              <a:buAutoNum type="arabicPeriod"/>
            </a:pPr>
            <a:r>
              <a:rPr lang="en-US" sz="2000" b="1" dirty="0"/>
              <a:t>Gallery</a:t>
            </a:r>
            <a:r>
              <a:rPr lang="en-US" sz="2000" dirty="0"/>
              <a:t> –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melihat</a:t>
            </a:r>
            <a:r>
              <a:rPr lang="en-US" sz="1800" dirty="0"/>
              <a:t> </a:t>
            </a:r>
            <a:r>
              <a:rPr lang="en-US" sz="1800" dirty="0" err="1"/>
              <a:t>semua</a:t>
            </a:r>
            <a:r>
              <a:rPr lang="en-US" sz="1800" dirty="0"/>
              <a:t> proposal innovation award </a:t>
            </a:r>
            <a:r>
              <a:rPr lang="en-US" sz="1800" dirty="0" err="1"/>
              <a:t>tahun</a:t>
            </a:r>
            <a:r>
              <a:rPr lang="en-US" sz="1800" dirty="0"/>
              <a:t> </a:t>
            </a:r>
            <a:r>
              <a:rPr lang="en-US" sz="1800" dirty="0" err="1"/>
              <a:t>sebelumnya</a:t>
            </a:r>
            <a:endParaRPr lang="en-US" sz="1800" dirty="0"/>
          </a:p>
          <a:p>
            <a:pPr marL="457200" indent="-457200">
              <a:buAutoNum type="arabicPeriod"/>
            </a:pPr>
            <a:r>
              <a:rPr lang="en-US" sz="2000" b="1" dirty="0"/>
              <a:t>About</a:t>
            </a:r>
            <a:r>
              <a:rPr lang="en-US" sz="2000" dirty="0"/>
              <a:t> –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mengakses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halaman</a:t>
            </a:r>
            <a:r>
              <a:rPr lang="en-US" sz="1800" dirty="0"/>
              <a:t> web binus.edu/innovation-award</a:t>
            </a:r>
          </a:p>
          <a:p>
            <a:pPr marL="457200" indent="-457200">
              <a:buAutoNum type="arabicPeriod"/>
            </a:pPr>
            <a:r>
              <a:rPr lang="en-US" sz="2000" b="1" dirty="0"/>
              <a:t>Vote</a:t>
            </a:r>
            <a:r>
              <a:rPr lang="en-US" sz="2000" dirty="0"/>
              <a:t> –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mengakses</a:t>
            </a:r>
            <a:r>
              <a:rPr lang="en-US" sz="1800" dirty="0"/>
              <a:t> </a:t>
            </a:r>
            <a:r>
              <a:rPr lang="en-US" sz="1800" dirty="0" err="1"/>
              <a:t>halaman</a:t>
            </a:r>
            <a:r>
              <a:rPr lang="en-US" sz="1800" dirty="0"/>
              <a:t> voting system (</a:t>
            </a:r>
            <a:r>
              <a:rPr lang="en-US" sz="1800" dirty="0" err="1"/>
              <a:t>hanya</a:t>
            </a:r>
            <a:r>
              <a:rPr lang="en-US" sz="1800" dirty="0"/>
              <a:t> </a:t>
            </a:r>
            <a:r>
              <a:rPr lang="en-US" sz="1800" dirty="0" err="1"/>
              <a:t>terbuka</a:t>
            </a:r>
            <a:r>
              <a:rPr lang="en-US" sz="1800" dirty="0"/>
              <a:t> pada </a:t>
            </a:r>
            <a:r>
              <a:rPr lang="en-US" sz="1800" dirty="0" err="1"/>
              <a:t>saat</a:t>
            </a:r>
            <a:r>
              <a:rPr lang="en-US" sz="1800" dirty="0"/>
              <a:t> </a:t>
            </a:r>
            <a:r>
              <a:rPr lang="en-US" sz="1800" dirty="0" err="1"/>
              <a:t>fase</a:t>
            </a:r>
            <a:r>
              <a:rPr lang="en-US" sz="1800" dirty="0"/>
              <a:t> 2</a:t>
            </a:r>
          </a:p>
          <a:p>
            <a:pPr marL="457200" indent="-457200">
              <a:buAutoNum type="arabicPeriod"/>
            </a:pPr>
            <a:r>
              <a:rPr lang="en-US" sz="2000" b="1" dirty="0"/>
              <a:t>Feedback</a:t>
            </a:r>
            <a:r>
              <a:rPr lang="en-US" sz="2000" dirty="0"/>
              <a:t> –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mengakses</a:t>
            </a:r>
            <a:r>
              <a:rPr lang="en-US" sz="1800" dirty="0"/>
              <a:t> </a:t>
            </a:r>
            <a:r>
              <a:rPr lang="en-US" sz="1800" dirty="0" err="1"/>
              <a:t>laman</a:t>
            </a:r>
            <a:r>
              <a:rPr lang="en-US" sz="1800" dirty="0"/>
              <a:t> </a:t>
            </a:r>
            <a:r>
              <a:rPr lang="en-US" sz="1800" dirty="0" err="1"/>
              <a:t>laporan</a:t>
            </a:r>
            <a:r>
              <a:rPr lang="en-US" sz="1800" dirty="0"/>
              <a:t> </a:t>
            </a:r>
            <a:r>
              <a:rPr lang="en-US" sz="1800" dirty="0" err="1"/>
              <a:t>kepada</a:t>
            </a:r>
            <a:r>
              <a:rPr lang="en-US" sz="1800" dirty="0"/>
              <a:t> </a:t>
            </a:r>
            <a:r>
              <a:rPr lang="en-US" sz="1800" dirty="0" err="1"/>
              <a:t>panitia</a:t>
            </a:r>
            <a:r>
              <a:rPr lang="en-US" sz="1800" dirty="0"/>
              <a:t> innovation award.</a:t>
            </a:r>
            <a:endParaRPr lang="en-US" sz="20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235CF9C-960D-06CB-F533-38030F8D6681}"/>
              </a:ext>
            </a:extLst>
          </p:cNvPr>
          <p:cNvGrpSpPr/>
          <p:nvPr/>
        </p:nvGrpSpPr>
        <p:grpSpPr>
          <a:xfrm>
            <a:off x="7303621" y="1427316"/>
            <a:ext cx="3320836" cy="4003367"/>
            <a:chOff x="8015741" y="1647274"/>
            <a:chExt cx="2009775" cy="25908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CEB0CDB-6935-E1A6-910B-E61CE3725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15741" y="1647274"/>
              <a:ext cx="2009775" cy="25908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AA2F1DC-853B-D645-B720-88009FB2645C}"/>
                </a:ext>
              </a:extLst>
            </p:cNvPr>
            <p:cNvSpPr txBox="1"/>
            <p:nvPr/>
          </p:nvSpPr>
          <p:spPr>
            <a:xfrm>
              <a:off x="8015741" y="3040119"/>
              <a:ext cx="5370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3</a:t>
              </a:r>
              <a:endParaRPr lang="en-ID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70714B4-AB53-E752-DBC6-270FD7238578}"/>
                </a:ext>
              </a:extLst>
            </p:cNvPr>
            <p:cNvSpPr txBox="1"/>
            <p:nvPr/>
          </p:nvSpPr>
          <p:spPr>
            <a:xfrm>
              <a:off x="8015741" y="2659441"/>
              <a:ext cx="5370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</a:t>
              </a:r>
              <a:endParaRPr lang="en-ID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C57DFC3-F43F-7CFC-C264-36A2A84B4CF9}"/>
                </a:ext>
              </a:extLst>
            </p:cNvPr>
            <p:cNvSpPr txBox="1"/>
            <p:nvPr/>
          </p:nvSpPr>
          <p:spPr>
            <a:xfrm>
              <a:off x="8015741" y="2278583"/>
              <a:ext cx="5370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</a:t>
              </a:r>
              <a:endParaRPr lang="en-ID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57BAD13-D453-2AD0-497F-30CC7BEED6A8}"/>
                </a:ext>
              </a:extLst>
            </p:cNvPr>
            <p:cNvSpPr txBox="1"/>
            <p:nvPr/>
          </p:nvSpPr>
          <p:spPr>
            <a:xfrm>
              <a:off x="8015741" y="3420797"/>
              <a:ext cx="5370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4</a:t>
              </a:r>
              <a:endParaRPr lang="en-ID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1AEFDB8-0378-05D0-CCD3-20B7F17FABBA}"/>
                </a:ext>
              </a:extLst>
            </p:cNvPr>
            <p:cNvSpPr txBox="1"/>
            <p:nvPr/>
          </p:nvSpPr>
          <p:spPr>
            <a:xfrm>
              <a:off x="8015741" y="3790129"/>
              <a:ext cx="5370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5</a:t>
              </a:r>
              <a:endParaRPr lang="en-ID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9840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7" descr="Data Points Digital background">
            <a:extLst>
              <a:ext uri="{FF2B5EF4-FFF2-40B4-BE49-F238E27FC236}">
                <a16:creationId xmlns:a16="http://schemas.microsoft.com/office/drawing/2014/main" id="{1358CD3B-43A8-5BF7-2E60-B0563F068D1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A84D4AF-8D29-5A55-F3F8-1E928E3B08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Create Proposal</a:t>
            </a:r>
          </a:p>
        </p:txBody>
      </p:sp>
    </p:spTree>
    <p:extLst>
      <p:ext uri="{BB962C8B-B14F-4D97-AF65-F5344CB8AC3E}">
        <p14:creationId xmlns:p14="http://schemas.microsoft.com/office/powerpoint/2010/main" val="2855514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2343A-9CB0-F2AD-EF62-5DEE3E97F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create proposal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744DD-5BC8-42C8-4313-13CE95ED5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85" y="1223582"/>
            <a:ext cx="7929940" cy="3979625"/>
          </a:xfrm>
        </p:spPr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Perhatikan</a:t>
            </a:r>
            <a:r>
              <a:rPr lang="en-US" dirty="0"/>
              <a:t> batas deadline submission!</a:t>
            </a:r>
          </a:p>
          <a:p>
            <a:r>
              <a:rPr lang="en-US" dirty="0"/>
              <a:t>2. </a:t>
            </a:r>
            <a:r>
              <a:rPr lang="en-US" dirty="0" err="1"/>
              <a:t>klik</a:t>
            </a:r>
            <a:r>
              <a:rPr lang="en-US" dirty="0"/>
              <a:t> pada button “Create Proposal”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54BF46-FF80-5DAB-1B9A-5E6AB5FDC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690" y="1214818"/>
            <a:ext cx="7134225" cy="4419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2CFDC5-78F4-8106-09B6-FB874194C516}"/>
              </a:ext>
            </a:extLst>
          </p:cNvPr>
          <p:cNvSpPr txBox="1"/>
          <p:nvPr/>
        </p:nvSpPr>
        <p:spPr>
          <a:xfrm>
            <a:off x="6371771" y="1979630"/>
            <a:ext cx="53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  <a:endParaRPr lang="en-ID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5ED8DA-F201-6908-F679-1EC67D348CAC}"/>
              </a:ext>
            </a:extLst>
          </p:cNvPr>
          <p:cNvSpPr txBox="1"/>
          <p:nvPr/>
        </p:nvSpPr>
        <p:spPr>
          <a:xfrm>
            <a:off x="6357257" y="5018541"/>
            <a:ext cx="53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  <a:endParaRPr lang="en-ID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841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2343A-9CB0-F2AD-EF62-5DEE3E97F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create proposal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744DD-5BC8-42C8-4313-13CE95ED5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85" y="1223582"/>
            <a:ext cx="3845515" cy="39796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1. Isi </a:t>
            </a:r>
            <a:r>
              <a:rPr lang="en-US" dirty="0" err="1"/>
              <a:t>judul</a:t>
            </a:r>
            <a:r>
              <a:rPr lang="en-US" dirty="0"/>
              <a:t> proposal </a:t>
            </a:r>
            <a:r>
              <a:rPr lang="en-US" dirty="0" err="1"/>
              <a:t>inovasi</a:t>
            </a:r>
            <a:r>
              <a:rPr lang="en-US" dirty="0"/>
              <a:t> Anda (250 </a:t>
            </a:r>
            <a:r>
              <a:rPr lang="en-US" dirty="0" err="1"/>
              <a:t>karakter</a:t>
            </a:r>
            <a:r>
              <a:rPr lang="en-US" dirty="0"/>
              <a:t> max)</a:t>
            </a:r>
          </a:p>
          <a:p>
            <a:r>
              <a:rPr lang="en-US" dirty="0"/>
              <a:t>2.Pilih </a:t>
            </a:r>
            <a:r>
              <a:rPr lang="en-US" dirty="0" err="1"/>
              <a:t>kategori</a:t>
            </a:r>
            <a:r>
              <a:rPr lang="en-US" dirty="0"/>
              <a:t> </a:t>
            </a:r>
            <a:r>
              <a:rPr lang="en-US" dirty="0" err="1"/>
              <a:t>inovasi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Anda (</a:t>
            </a:r>
            <a:r>
              <a:rPr lang="en-US" dirty="0" err="1"/>
              <a:t>penjelasan</a:t>
            </a:r>
            <a:r>
              <a:rPr lang="en-US" dirty="0"/>
              <a:t> </a:t>
            </a:r>
            <a:r>
              <a:rPr lang="en-US" dirty="0" err="1"/>
              <a:t>kategori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disini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Innovation Category | Innovation Award 2024 (binus.edu)</a:t>
            </a:r>
            <a:endParaRPr lang="en-US" dirty="0"/>
          </a:p>
          <a:p>
            <a:r>
              <a:rPr lang="en-US" dirty="0"/>
              <a:t>3. Isi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Anda (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kesamaan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system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notifikasi</a:t>
            </a:r>
            <a:r>
              <a:rPr lang="en-US" dirty="0"/>
              <a:t>)</a:t>
            </a:r>
          </a:p>
          <a:p>
            <a:r>
              <a:rPr lang="en-US" dirty="0"/>
              <a:t>4. </a:t>
            </a:r>
            <a:r>
              <a:rPr lang="en-US" dirty="0" err="1"/>
              <a:t>klik</a:t>
            </a:r>
            <a:r>
              <a:rPr lang="en-US" dirty="0"/>
              <a:t> “OK”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yakin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proposal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4220C0-9FC8-C22F-A06A-93A1B9B8C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2813" y="1482726"/>
            <a:ext cx="7515225" cy="4876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2CFDC5-78F4-8106-09B6-FB874194C516}"/>
              </a:ext>
            </a:extLst>
          </p:cNvPr>
          <p:cNvSpPr txBox="1"/>
          <p:nvPr/>
        </p:nvSpPr>
        <p:spPr>
          <a:xfrm>
            <a:off x="4876799" y="2023169"/>
            <a:ext cx="53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  <a:endParaRPr lang="en-ID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2CDDD8-179D-3A4C-43A8-4F503582E97E}"/>
              </a:ext>
            </a:extLst>
          </p:cNvPr>
          <p:cNvSpPr txBox="1"/>
          <p:nvPr/>
        </p:nvSpPr>
        <p:spPr>
          <a:xfrm>
            <a:off x="5145313" y="3168928"/>
            <a:ext cx="53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  <a:endParaRPr lang="en-ID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89B4D5-9DED-8A04-3789-6F26D64A6A72}"/>
              </a:ext>
            </a:extLst>
          </p:cNvPr>
          <p:cNvSpPr txBox="1"/>
          <p:nvPr/>
        </p:nvSpPr>
        <p:spPr>
          <a:xfrm>
            <a:off x="5413827" y="4480602"/>
            <a:ext cx="53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  <a:endParaRPr lang="en-ID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E2B222-B2B7-5D03-6CA0-D60BB18FDDE7}"/>
              </a:ext>
            </a:extLst>
          </p:cNvPr>
          <p:cNvSpPr txBox="1"/>
          <p:nvPr/>
        </p:nvSpPr>
        <p:spPr>
          <a:xfrm>
            <a:off x="11403750" y="5585557"/>
            <a:ext cx="53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</a:t>
            </a:r>
            <a:endParaRPr lang="en-ID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630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7" descr="Data Points Digital background">
            <a:extLst>
              <a:ext uri="{FF2B5EF4-FFF2-40B4-BE49-F238E27FC236}">
                <a16:creationId xmlns:a16="http://schemas.microsoft.com/office/drawing/2014/main" id="{1358CD3B-43A8-5BF7-2E60-B0563F068D1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A84D4AF-8D29-5A55-F3F8-1E928E3B08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57251"/>
            <a:ext cx="9144000" cy="2286000"/>
          </a:xfrm>
        </p:spPr>
        <p:txBody>
          <a:bodyPr/>
          <a:lstStyle/>
          <a:p>
            <a:r>
              <a:rPr lang="en-US" dirty="0"/>
              <a:t>How to Import Proposal from Proyek </a:t>
            </a:r>
            <a:r>
              <a:rPr lang="en-US" dirty="0" err="1"/>
              <a:t>Inisiatif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606924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7783A8-901D-4F73-81D7-AA6841BEB3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F342EE1-43E5-4AFB-895D-B61B9656DC14}">
  <ds:schemaRefs>
    <ds:schemaRef ds:uri="http://schemas.microsoft.com/office/2006/documentManagement/types"/>
    <ds:schemaRef ds:uri="http://schemas.microsoft.com/sharepoint/v3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230e9df3-be65-4c73-a93b-d1236ebd677e"/>
    <ds:schemaRef ds:uri="16c05727-aa75-4e4a-9b5f-8a80a1165891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2F49CD38-5B57-4682-9FCE-B9174068D0A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{8BF5FD6E-1230-4EF6-A0A3-C29A5BFEC12B}tf33713516_win32</Template>
  <TotalTime>48</TotalTime>
  <Words>443</Words>
  <Application>Microsoft Office PowerPoint</Application>
  <PresentationFormat>Widescreen</PresentationFormat>
  <Paragraphs>84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Gill Sans MT</vt:lpstr>
      <vt:lpstr>Walbaum Display</vt:lpstr>
      <vt:lpstr>3DFloatVTI</vt:lpstr>
      <vt:lpstr>Innovation Award  Proposal Submission Tutorial</vt:lpstr>
      <vt:lpstr>Agenda</vt:lpstr>
      <vt:lpstr>Innovation Award Navigation list</vt:lpstr>
      <vt:lpstr>Menu Bar</vt:lpstr>
      <vt:lpstr>Innovation Award Menu Dropdown list</vt:lpstr>
      <vt:lpstr>How to Create Proposal</vt:lpstr>
      <vt:lpstr>How to create proposal (1)</vt:lpstr>
      <vt:lpstr>How to create proposal (2)</vt:lpstr>
      <vt:lpstr>How to Import Proposal from Proyek Inisiatif</vt:lpstr>
      <vt:lpstr>How to Import Proposal from Proyek Inisiatif</vt:lpstr>
      <vt:lpstr>How to create proposal (2)</vt:lpstr>
      <vt:lpstr>Finalize your Proposal</vt:lpstr>
      <vt:lpstr>How to Import Proposal from Proyek Inisiatif</vt:lpstr>
      <vt:lpstr>PowerPoint Presentation</vt:lpstr>
    </vt:vector>
  </TitlesOfParts>
  <Company>Universitas Bina Nusantara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Innovation Award Submission Tutorial</dc:title>
  <dc:creator>Ardian Yunanto</dc:creator>
  <cp:lastModifiedBy>Ardian Yunanto</cp:lastModifiedBy>
  <cp:revision>2</cp:revision>
  <dcterms:created xsi:type="dcterms:W3CDTF">2024-05-13T07:35:17Z</dcterms:created>
  <dcterms:modified xsi:type="dcterms:W3CDTF">2024-05-13T08:24:09Z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